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67" r:id="rId2"/>
    <p:sldId id="256" r:id="rId3"/>
    <p:sldId id="257" r:id="rId4"/>
    <p:sldId id="258" r:id="rId5"/>
    <p:sldId id="260" r:id="rId6"/>
    <p:sldId id="262" r:id="rId7"/>
    <p:sldId id="263" r:id="rId8"/>
    <p:sldId id="261" r:id="rId9"/>
    <p:sldId id="259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20" autoAdjust="0"/>
  </p:normalViewPr>
  <p:slideViewPr>
    <p:cSldViewPr>
      <p:cViewPr varScale="1">
        <p:scale>
          <a:sx n="116" d="100"/>
          <a:sy n="116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06B1F6-A96D-08D8-0B21-1C604B2879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B5576-9EF3-3BD6-6E16-14FA0B37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38BB35-7A5D-45C5-8523-0F1C2E1B4D09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94A75-BAE9-E19E-A6F6-0CF9ACAD6D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DD24B-004F-562E-107D-972578693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1E04A03-D27A-41D2-9AB2-1A4CE7E03D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5DB78B-3509-55D5-782C-933307844E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49FE1-84CB-0ACF-E7A3-4B618F615C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FE338C-7E67-4223-B528-34A56532D9DE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46FBBD-C152-2295-602E-1E34983B7E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FB3C3FF-E677-5A46-B7B8-F21881D2F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A8515-F430-FE39-ABB6-30925EDC80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8E851-464B-43B7-2402-AF4E24A23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6FBE90-5629-4023-96AB-42273F0F95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7AD5A7A-053A-8C2A-03EE-904F5D7A4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AD0C64E3-BC51-2FA7-C5AE-E450311DD8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2D43A-3ECC-3CF6-A37A-4E2602230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7AF447-9439-48C5-8D32-016EA300828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2ADE616-F49D-A4BE-C63C-A3BB956F1D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B17116C-7D89-C046-C66C-B78A14513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9869B1C-336F-A163-33BE-8EC268553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297838-BCE6-4634-8EE1-7839B80E087B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036DD2EA-C338-1A85-61C7-CCA6EFFAB7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4029BAE4-8CB6-73E3-6461-CEFB0D92B5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8892C0E-058F-4A99-03ED-458475229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35CD5F-23B6-4060-90A7-DA8FE71FDD83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AE1E82B-F64E-2309-1EC7-5D86F4563F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D4A41F5-B77E-920D-DB93-31D51991F1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03E6-ED33-3F8A-8A27-5F2D9ABFF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B2A53A-6279-49E4-9C8E-EDFA99410FE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E80797C-F3FE-4379-4CEA-52DFE29BD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2CC43715-877A-4156-8E9F-923E8ED681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A3408-2CC6-1778-26F7-B3DB4CD80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8A8504-1635-4459-9FFC-7F8B1C03C7BA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3DF47D6-B92C-7B07-AA4F-AD81C1346A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AE38381-724B-5311-9904-9EE68AB5D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D0766-4E32-17F3-C571-DB6EA8E92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C1A586-B7A8-428E-A13A-0E917329E137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F7C2A48-DD1B-1FE5-F45B-EA99C3A974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44F64BD3-4F94-B898-820B-F972CF2A9F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F182B-02E8-77D0-6515-8D30F2CBB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628F96-88AD-49AB-858D-62D86CDE98B0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55D5ACD-334E-2F26-416E-32B349B2D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8399CD0-6222-477F-07F3-5E3FF08C2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67AB7-2618-5ABA-F611-CA41FC9B9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936767-9B2D-4F8A-81DC-01048EDDA5CA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951C858-0555-6344-8995-B015B2E48F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D890F6A-2C1C-A777-EE7D-FD6AEA24E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E99C2-78FC-6AE7-F4FD-357D2EA9B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75533E-A5AE-4902-B5B7-B56E465DCCC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1FE1BD2F-0789-3F8F-1D50-EE509A31D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178F68D-BAFF-C8F9-A41E-FD03D5C332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2C248-AED4-1DC1-B2E2-5BDDB6B96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835594-D92C-441B-AED5-B7EFCE820FC8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4077277-FA98-7310-8CA1-052D8E1DD7D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B0750FF-4C24-2063-AB6F-3E16F15EAD3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F844A8B-0834-8C74-6DE4-FCFF3F754A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8EDD27E-BAD7-8B66-F078-9028AB218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013F32B-E0D4-C4DA-D6EF-8C3CC0AC8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4D025A-5911-432A-89C6-E4B80F816AD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3ACF060-A7D1-1B0F-5DE4-88F144C66C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8912A260-3B8F-BD4F-7D22-A144A5A191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98C7908-DFC2-C9CF-BE2A-4639F738D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088EFA-E91B-4847-BC28-9952413145E0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584A74C-4F47-13EA-5019-D26D214770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2E37D6C-67BB-58C4-06FA-9AADA3B120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5EDDE26-4CCD-9C3F-46F6-BC6119490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651B02-E730-498A-9460-3F4FE611DA3A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095CB13-7B77-80CA-5386-2A121FD981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5D5F2BA-2B44-F00D-BBE0-00EBD1FDE8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381EBF7-AD4F-543E-D3DF-E3E88366E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A00139-116E-40D6-A821-96054E86C91A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92FE314-6026-B41A-958F-6FA2740CC9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0493CBB-B801-8EF4-45CB-6C983E4EA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BECC4B8-D0F3-39A0-03C3-FD1EDF5C9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A4AF4C-232C-44F5-9A2F-CA3C4F98CC9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BE8EAD0-8771-ACBF-B21C-D074A1CB6C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1610BCD-4A9F-A759-DA42-822C652916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2729151-A3E3-77F6-175F-1DA49BD86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6C5DE6-CB51-4B2A-9BE9-BE658FCC463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AC53D8A-26DF-73BA-347B-C1853F2FD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CD05584-1F55-8A81-38BB-F7DD88CD3B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671C57AE-0FCC-9EA5-D64D-EA4CB82E9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3BBED65-DACE-4909-BD19-2B1552693E9E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535F623-E3CC-B887-6F4F-58AED41E7D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F68CB7F-B555-5B10-B4AF-0A618DA1A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D96B268-15DF-1D8D-0EF4-412F7537A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BC6287-0058-46CF-8531-C0144334EA9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rgbClr val="5F6D63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2CAAAAA-4F46-D883-6929-371232AC3C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84943EB-9696-2AEF-4B67-50C85873C1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555999A-369A-BF81-ACB9-3326ADDFC2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D291AA-C6E4-0EE1-8138-9F12DBC0DD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0CD8B5-DB5C-A3F7-CA84-2B2270B8A3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7A961D8-D23F-FD91-53A6-F7A0DE8DBF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34FA21-0EEC-5E11-0869-3C32CFC32C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27DDFA0-9CA0-45A5-A059-D71C872564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E5405EB-FC0F-5223-CC5C-61F26454FE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1899DD2-B7D6-CC01-9519-9ADD56A5D4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4BA8182-1868-BF2A-609D-68E76D42CD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4EE10A8-9635-B57D-3531-A6B5505F8C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02EDB00-7457-3D46-A686-7E307AB349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28CA7CD-49AA-416C-5485-4A0B9A98AC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9DFE6BF-4E03-FCED-CDC5-B2C35D944D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5A0604C-9410-186B-1586-F047E46534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77EB788-72E8-2CE0-8C0C-E050B0B204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2877B34-EA66-7AF7-3E31-D8E7BF8926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5C029DF-4AC4-0555-5443-344BC226EB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3CCBD47-A1FC-7116-8CC4-B1AFEDCE32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B4BAC70-3C75-BD45-0190-2BEE57ECDD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33EE453-4843-2A70-4623-D5FE7EE340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50D1ECA-0B03-FC64-5E9F-73B0C97824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20ECBC0-CFD5-8642-92F8-34F5A33383A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5043D41-47B1-F5E0-045A-09176E9B0B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2DA15A5-1F08-07F3-A9EA-B1B5B45C2E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488F9D-11D2-7B8F-05BE-A55B09D297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B476229-5E67-02A1-8963-C41AB4F523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936DCF9-9BCE-6454-1345-B18742E3AE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8C1DBC0-72B2-230B-D4E2-2B0D6AF487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2" name="Freeform 32">
              <a:extLst>
                <a:ext uri="{FF2B5EF4-FFF2-40B4-BE49-F238E27FC236}">
                  <a16:creationId xmlns:a16="http://schemas.microsoft.com/office/drawing/2014/main" id="{45E13781-2A52-DF76-CE9F-139DDB477D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3" name="Freeform 33">
              <a:extLst>
                <a:ext uri="{FF2B5EF4-FFF2-40B4-BE49-F238E27FC236}">
                  <a16:creationId xmlns:a16="http://schemas.microsoft.com/office/drawing/2014/main" id="{84454201-85CF-ADFE-9A03-905B2C6781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4" name="Freeform 34">
              <a:extLst>
                <a:ext uri="{FF2B5EF4-FFF2-40B4-BE49-F238E27FC236}">
                  <a16:creationId xmlns:a16="http://schemas.microsoft.com/office/drawing/2014/main" id="{11371042-B533-FAA2-C3DB-C0524C7AB4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5" name="Freeform 35">
              <a:extLst>
                <a:ext uri="{FF2B5EF4-FFF2-40B4-BE49-F238E27FC236}">
                  <a16:creationId xmlns:a16="http://schemas.microsoft.com/office/drawing/2014/main" id="{09D012BC-E3FA-23C2-F144-1E22D5FB53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6" name="Freeform 36">
              <a:extLst>
                <a:ext uri="{FF2B5EF4-FFF2-40B4-BE49-F238E27FC236}">
                  <a16:creationId xmlns:a16="http://schemas.microsoft.com/office/drawing/2014/main" id="{F4974A5B-E03C-47B7-3768-177D21B399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7" name="Freeform 37">
              <a:extLst>
                <a:ext uri="{FF2B5EF4-FFF2-40B4-BE49-F238E27FC236}">
                  <a16:creationId xmlns:a16="http://schemas.microsoft.com/office/drawing/2014/main" id="{F7ABF893-7BA4-929E-D65E-7341828598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158" name="Freeform 38">
              <a:extLst>
                <a:ext uri="{FF2B5EF4-FFF2-40B4-BE49-F238E27FC236}">
                  <a16:creationId xmlns:a16="http://schemas.microsoft.com/office/drawing/2014/main" id="{3DF845C5-9406-E08B-D891-1B640F4A6B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5159" name="Group 39">
              <a:extLst>
                <a:ext uri="{FF2B5EF4-FFF2-40B4-BE49-F238E27FC236}">
                  <a16:creationId xmlns:a16="http://schemas.microsoft.com/office/drawing/2014/main" id="{E1D51F67-6DD4-BFD8-56D8-EDBD272084B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>
                <a:extLst>
                  <a:ext uri="{FF2B5EF4-FFF2-40B4-BE49-F238E27FC236}">
                    <a16:creationId xmlns:a16="http://schemas.microsoft.com/office/drawing/2014/main" id="{A15EF975-16DE-DFFB-4C3B-07D98F12CD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5161" name="Freeform 41">
                <a:extLst>
                  <a:ext uri="{FF2B5EF4-FFF2-40B4-BE49-F238E27FC236}">
                    <a16:creationId xmlns:a16="http://schemas.microsoft.com/office/drawing/2014/main" id="{E132DF5F-8E42-FF52-C689-277A32908B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64" name="Rectangle 44">
            <a:extLst>
              <a:ext uri="{FF2B5EF4-FFF2-40B4-BE49-F238E27FC236}">
                <a16:creationId xmlns:a16="http://schemas.microsoft.com/office/drawing/2014/main" id="{64AF9C3C-411F-E80C-0729-409FE93E3A1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187E-604F-4226-97DD-8A86D5F7014D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165" name="Rectangle 45">
            <a:extLst>
              <a:ext uri="{FF2B5EF4-FFF2-40B4-BE49-F238E27FC236}">
                <a16:creationId xmlns:a16="http://schemas.microsoft.com/office/drawing/2014/main" id="{B576E205-9DF2-5C2D-4BF7-A81ABF347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6" name="Rectangle 46">
            <a:extLst>
              <a:ext uri="{FF2B5EF4-FFF2-40B4-BE49-F238E27FC236}">
                <a16:creationId xmlns:a16="http://schemas.microsoft.com/office/drawing/2014/main" id="{501F4F79-9231-A6DE-9FFA-5C2B795E5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B8AFF-55D5-405A-BB55-16225BF9E7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60773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plus/>
    <p:sndAc>
      <p:stSnd>
        <p:snd r:embed="rId2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86E07F2-AFF8-9D1E-2B61-27C2A5FB35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4562-B90A-4525-AB55-37636A528F20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8834DCA6-CE2D-9A1F-826E-FB0EA444A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FFAB636-0687-4FBF-66A7-8EDC91F5C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49090-42E8-4C00-80B2-16EBE4990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533006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4FC7CA4-1389-304E-9C59-BD5008877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658B-62F7-40D1-8933-64776F1ACBEB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25BFDCB0-FD0F-EF6E-B682-33892FC26E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D7FB2E6-DBC8-05F2-DDAE-997633308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22C14-D2DA-42F9-8D71-E9B7667F8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6636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2DE714E-956B-A1C3-CD85-A6019B78A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4AC8-DC83-48DC-BACB-086C4DD5DF32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5CD39C45-2A32-7A23-EEFA-8E585973D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2370D7FB-97F6-87BA-CA85-2AB6EC00E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3BAD2-E1EE-41B2-A4DF-A71DF560C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613614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BD26A58-C9AE-ABED-05EF-22B1FAC979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6F95-F21B-494B-871C-F06D614018F4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DF22DA5-D5A3-1CE5-5EB3-5056B9342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AADE4E4-1F22-62CB-C3B1-E0E28132A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7E052-6156-4A75-B08A-EAE4BF2B2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965708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37283AE-ED7B-8013-205D-884136413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D978-121A-43DA-9DA8-05208EAFC616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B583E02-3080-BEFF-0B9D-12CF226C6B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0BAED838-0C03-561A-C01A-A1AB3AB42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24ADF-1BE6-4DE6-AF2E-DCB39AA1F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6273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F4D64ECE-FD86-C632-41B4-A168D475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95651-BAB9-4BC8-BD06-C28EEBB4E8B5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B9FA22E8-5B0F-08A3-8990-F542AB8B0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AA30A04-43D4-A25D-CD09-843B7BE97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7F79E-B8E7-4985-A3DB-9633390FD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19653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27021489-D4FD-5910-5BD3-CE6A54FC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51D9-E1D3-49C4-9837-7BC91D394538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D77A30D5-6F01-BFEE-8665-666834E30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20333D8B-970E-5937-68E3-634B64D68A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CBE95-9177-4313-B8DC-9F29D238A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470151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5D7FCF6F-28D2-CEF1-3F25-40AD885A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A34D4-2DA8-4584-B136-E32DBFDA171B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9228AC23-9188-D380-4533-4800B0CC31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E7821FE8-3E47-095E-CF58-9F771EC0A2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462BB-6B6B-43E3-96D1-B019A245A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94439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A3618E3E-828A-16B6-FEC6-BAE6FFCA4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982B-2F62-454F-A5EB-BF03811BD551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FF5EEA6C-0A3C-74A4-BCE2-7F9B1BD94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524080F2-3025-D3A7-2471-8210CCC21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EDEE-DC71-4169-87E3-6966EC23F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24880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D5A9F37-8DCE-C910-F1E4-267146998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3CF4-877C-4B4A-92E3-A5C646DE4851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47770BD-4580-6A02-96EF-E33775AEB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57C420A-6F1A-AD4E-3F2D-1C47F4D88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1973D-32F9-4283-B3D3-8F88B2FDA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429895"/>
      </p:ext>
    </p:extLst>
  </p:cSld>
  <p:clrMapOvr>
    <a:masterClrMapping/>
  </p:clrMapOvr>
  <p:transition spd="med">
    <p:plus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335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D72C5686-C2F3-C8C8-F5FB-8E3561E8D6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19F1469C-02DC-9DC5-6192-28D77B99AC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50EC9EFE-D392-0B8B-5D78-A0EAA4410A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1" name="Freeform 5">
              <a:extLst>
                <a:ext uri="{FF2B5EF4-FFF2-40B4-BE49-F238E27FC236}">
                  <a16:creationId xmlns:a16="http://schemas.microsoft.com/office/drawing/2014/main" id="{CB852B8E-3557-65B4-9B3A-1A98588C34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26AA5F76-F02A-1DE1-F91A-AF025B4C36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3" name="Freeform 7">
              <a:extLst>
                <a:ext uri="{FF2B5EF4-FFF2-40B4-BE49-F238E27FC236}">
                  <a16:creationId xmlns:a16="http://schemas.microsoft.com/office/drawing/2014/main" id="{4417AC94-A010-5308-0987-CB584F44CC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4" name="Freeform 8">
              <a:extLst>
                <a:ext uri="{FF2B5EF4-FFF2-40B4-BE49-F238E27FC236}">
                  <a16:creationId xmlns:a16="http://schemas.microsoft.com/office/drawing/2014/main" id="{D7F904C8-4302-B821-2E14-B8A0DC40FD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44A43730-1528-182A-7720-5E601822E8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F60CBCAD-F4C1-C7D8-EFFE-9E1908CD15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388C85BA-54CD-D729-23D5-8CC5DCB36E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C692E5CD-A73B-6A3C-A7F3-71192729689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id="{C2EAE9CC-A8E8-7AC1-7E05-6247340AA01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ADC21627-D880-E16F-781D-303ECC04EB2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6F88D31F-690A-EAB6-EB7C-F436A10B40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A258228A-7580-4164-1F2F-74CA174E3F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D3CA64D4-C060-6DD3-31B5-C28F44D7B8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23DDA6B9-1428-4A18-6674-E9D7DB4481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545AEBA5-F9DD-BB57-0E27-F48ACC4FDC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035455E9-5698-2806-AA8B-C3B232B0F3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1162F23E-2D99-64BB-7CEB-D1A439C1CC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8296E3C0-39CC-9585-4312-84C1586D01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E43D0314-12F1-B805-ECFC-D1D75FDCA8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E6EA28EA-9E9E-B524-A0B3-BA324FF14E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E24C418F-2EE0-2439-7DD8-81F187156E6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9804ADC3-81C6-6888-F71E-544969B4E28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3" name="Freeform 27">
              <a:extLst>
                <a:ext uri="{FF2B5EF4-FFF2-40B4-BE49-F238E27FC236}">
                  <a16:creationId xmlns:a16="http://schemas.microsoft.com/office/drawing/2014/main" id="{EF7C35AB-E98F-D275-A37A-CFA0D71EB4D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4" name="Freeform 28">
              <a:extLst>
                <a:ext uri="{FF2B5EF4-FFF2-40B4-BE49-F238E27FC236}">
                  <a16:creationId xmlns:a16="http://schemas.microsoft.com/office/drawing/2014/main" id="{5B52019E-8158-07D7-7071-DFC2044212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5" name="Freeform 29">
              <a:extLst>
                <a:ext uri="{FF2B5EF4-FFF2-40B4-BE49-F238E27FC236}">
                  <a16:creationId xmlns:a16="http://schemas.microsoft.com/office/drawing/2014/main" id="{F7797F9A-07CE-B83A-7EEE-77A5A69852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6" name="Freeform 30">
              <a:extLst>
                <a:ext uri="{FF2B5EF4-FFF2-40B4-BE49-F238E27FC236}">
                  <a16:creationId xmlns:a16="http://schemas.microsoft.com/office/drawing/2014/main" id="{D15B70CD-744B-F57D-8B9C-85BE5751F9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7" name="Freeform 31">
              <a:extLst>
                <a:ext uri="{FF2B5EF4-FFF2-40B4-BE49-F238E27FC236}">
                  <a16:creationId xmlns:a16="http://schemas.microsoft.com/office/drawing/2014/main" id="{57DF04DB-4221-64F4-931B-419B893AA0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8" name="Freeform 32">
              <a:extLst>
                <a:ext uri="{FF2B5EF4-FFF2-40B4-BE49-F238E27FC236}">
                  <a16:creationId xmlns:a16="http://schemas.microsoft.com/office/drawing/2014/main" id="{3227FEE2-94A3-E98D-B894-8B392EC5FF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29" name="Freeform 33">
              <a:extLst>
                <a:ext uri="{FF2B5EF4-FFF2-40B4-BE49-F238E27FC236}">
                  <a16:creationId xmlns:a16="http://schemas.microsoft.com/office/drawing/2014/main" id="{FB109CB4-A096-BAAE-0629-04C780FAC7D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30" name="Freeform 34">
              <a:extLst>
                <a:ext uri="{FF2B5EF4-FFF2-40B4-BE49-F238E27FC236}">
                  <a16:creationId xmlns:a16="http://schemas.microsoft.com/office/drawing/2014/main" id="{29038454-A018-2F16-0C94-0E0F79E71A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31" name="Freeform 35">
              <a:extLst>
                <a:ext uri="{FF2B5EF4-FFF2-40B4-BE49-F238E27FC236}">
                  <a16:creationId xmlns:a16="http://schemas.microsoft.com/office/drawing/2014/main" id="{B81C95E1-B9E6-DE78-3F4C-BF9FA55285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713BBD7F-87DC-0A78-7B27-5FB5FED4B1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33" name="Freeform 37">
              <a:extLst>
                <a:ext uri="{FF2B5EF4-FFF2-40B4-BE49-F238E27FC236}">
                  <a16:creationId xmlns:a16="http://schemas.microsoft.com/office/drawing/2014/main" id="{B80BFAAF-80A9-6528-7D5F-2BBEF6744B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134" name="Freeform 38">
              <a:extLst>
                <a:ext uri="{FF2B5EF4-FFF2-40B4-BE49-F238E27FC236}">
                  <a16:creationId xmlns:a16="http://schemas.microsoft.com/office/drawing/2014/main" id="{B8E5AA72-8DFB-E6BA-C2C5-8D494A03D2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068" name="Group 39">
              <a:extLst>
                <a:ext uri="{FF2B5EF4-FFF2-40B4-BE49-F238E27FC236}">
                  <a16:creationId xmlns:a16="http://schemas.microsoft.com/office/drawing/2014/main" id="{09656AAE-AF99-3093-0268-BECC88B1DE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>
                <a:extLst>
                  <a:ext uri="{FF2B5EF4-FFF2-40B4-BE49-F238E27FC236}">
                    <a16:creationId xmlns:a16="http://schemas.microsoft.com/office/drawing/2014/main" id="{5A319475-4F6D-ACF0-D799-7C0384CC7E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137" name="Freeform 41">
                <a:extLst>
                  <a:ext uri="{FF2B5EF4-FFF2-40B4-BE49-F238E27FC236}">
                    <a16:creationId xmlns:a16="http://schemas.microsoft.com/office/drawing/2014/main" id="{46ED7949-ABDD-2EC7-2592-5F40869763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4138" name="Rectangle 42">
            <a:extLst>
              <a:ext uri="{FF2B5EF4-FFF2-40B4-BE49-F238E27FC236}">
                <a16:creationId xmlns:a16="http://schemas.microsoft.com/office/drawing/2014/main" id="{D90EB512-AEE7-0A7B-99F1-53B25C0BB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39" name="Rectangle 43">
            <a:extLst>
              <a:ext uri="{FF2B5EF4-FFF2-40B4-BE49-F238E27FC236}">
                <a16:creationId xmlns:a16="http://schemas.microsoft.com/office/drawing/2014/main" id="{7F7EC558-4A93-AF6C-4F4B-12473E9F2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0" name="Rectangle 44">
            <a:extLst>
              <a:ext uri="{FF2B5EF4-FFF2-40B4-BE49-F238E27FC236}">
                <a16:creationId xmlns:a16="http://schemas.microsoft.com/office/drawing/2014/main" id="{9FAC6827-2A28-284C-6893-C0785DD261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C51845-9F51-4EDB-9E38-68F176F754D8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013571BD-F4E1-93A7-06D3-0E70BA6607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2" name="Rectangle 46">
            <a:extLst>
              <a:ext uri="{FF2B5EF4-FFF2-40B4-BE49-F238E27FC236}">
                <a16:creationId xmlns:a16="http://schemas.microsoft.com/office/drawing/2014/main" id="{7DC5CC22-CB0A-816B-D4F5-54EA99EFB9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74119F-1CAA-4BF0-B408-E7683BE934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lus/>
    <p:sndAc>
      <p:stSnd>
        <p:snd r:embed="rId13" name="chimes.wav"/>
      </p:stSnd>
    </p:sndAc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Desktop\pakistan.mp3" TargetMode="Externa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User\My%20Documents\My%20Music\My%20Playlists\Playlist1.wpl" TargetMode="External"/><Relationship Id="rId6" Type="http://schemas.openxmlformats.org/officeDocument/2006/relationships/hyperlink" Target="http://www.google.co.za/imgres?imgurl=http://www.islamconcepts.com/wp-content/uploads/2009/08/quran.jpg&amp;imgrefurl=http://www.islamconcepts.com/category/quran-learning/&amp;h=393&amp;w=545&amp;sz=29&amp;tbnid=TAAoXkvP2x_1jM:&amp;tbnh=96&amp;tbnw=133&amp;prev=/images%3Fq%3DQURAN&amp;zoom=1&amp;hl=en&amp;usg=__GZSpBj53hyH0YRVb50J5m_f2TNI=&amp;sa=X&amp;ei=OeJ4TIHNL4LGlQf-_bzxCg&amp;ved=0CDYQ9QEwBQ" TargetMode="External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southafricalogue.com/files/2008/07/bo-kaap-mosque.jpg" TargetMode="Externa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ofteach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ve_Pillars_of_Islam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en.wikipedia.org/wiki/Sunnah" TargetMode="Externa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eal_of_the_prophets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en.wikipedia.org/wiki/Qur'an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en.wikipedia.org/wiki/Revelation" TargetMode="External"/><Relationship Id="rId9" Type="http://schemas.openxmlformats.org/officeDocument/2006/relationships/hyperlink" Target="http://www.islamonline.net/servlet/Satellite?c=Article_C&amp;cid=1189959420976&amp;pagename=Zone-English-Youth/YTELayou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lamonline.net/English/Ramadan/Fiqhi_Issues/Rulings_of_Zakat-ul-Fitr/01.shtml#2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islamonline.net/English/Ramadan/Fiqhi_Issues/Rulings_of_Zakat-ul-Fitr/01.shtml#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C96EF6D-4608-0C7F-CDC0-D435083C67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ZA" dirty="0"/>
              <a:t>GOOD MORNING GRADE 4B</a:t>
            </a:r>
            <a:endParaRPr 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DA3F02-1C1A-BC53-9A41-5FAF1245B0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en-ZA"/>
              <a:t>PLEASE LISTEN CAREFULLY TO THE FOLLOWING SOUND BYTE!</a:t>
            </a:r>
            <a:endParaRPr lang="en-US"/>
          </a:p>
        </p:txBody>
      </p:sp>
      <p:pic>
        <p:nvPicPr>
          <p:cNvPr id="2055" name="pakistan.mp3">
            <a:hlinkClick r:id="" action="ppaction://media"/>
            <a:extLst>
              <a:ext uri="{FF2B5EF4-FFF2-40B4-BE49-F238E27FC236}">
                <a16:creationId xmlns:a16="http://schemas.microsoft.com/office/drawing/2014/main" id="{A2CFB4CB-E3DD-91F7-A510-E860B38FF0C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085608-8D93-6A14-9F74-5CF51BB8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31A0AE-5272-4342-AB6F-94BB70EF1E4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  <p:transition spd="med">
    <p:plus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28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C73D-5991-EE0F-6415-52191635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Muslim Festivals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8325-D71E-52D3-B6DE-49468435C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Festival  of Charity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This is known as </a:t>
            </a:r>
            <a:r>
              <a:rPr lang="en-US" dirty="0" err="1"/>
              <a:t>Labarang</a:t>
            </a:r>
            <a:r>
              <a:rPr lang="en-US" dirty="0"/>
              <a:t> or </a:t>
            </a:r>
            <a:r>
              <a:rPr lang="en-US" dirty="0" err="1"/>
              <a:t>Eidul-Fitr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dirty="0"/>
              <a:t>The fasting of </a:t>
            </a:r>
            <a:r>
              <a:rPr lang="en-US" dirty="0" err="1"/>
              <a:t>Ramadaan</a:t>
            </a:r>
            <a:r>
              <a:rPr lang="en-US" dirty="0"/>
              <a:t> ends with the festival of </a:t>
            </a:r>
            <a:r>
              <a:rPr lang="en-US" dirty="0" err="1"/>
              <a:t>Eidul-Fitr</a:t>
            </a:r>
            <a:r>
              <a:rPr lang="en-US" dirty="0"/>
              <a:t> or </a:t>
            </a:r>
            <a:r>
              <a:rPr lang="en-US" dirty="0" err="1"/>
              <a:t>Labarang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Muslims attend </a:t>
            </a:r>
            <a:r>
              <a:rPr lang="en-US" dirty="0" err="1"/>
              <a:t>Eid</a:t>
            </a:r>
            <a:r>
              <a:rPr lang="en-US" dirty="0"/>
              <a:t> prayers at the mosque. </a:t>
            </a:r>
          </a:p>
          <a:p>
            <a:pPr>
              <a:defRPr/>
            </a:pPr>
            <a:r>
              <a:rPr lang="en-US" dirty="0"/>
              <a:t>Muslims also wear beautiful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new clothes on this day.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3DDD-FF3C-554F-5B1A-8CAE9A8A58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AAE7FD-5877-43B7-B937-CFFCA5D21D0E}" type="datetime1">
              <a:rPr lang="en-US" smtClean="0"/>
              <a:pPr>
                <a:defRPr/>
              </a:pPr>
              <a:t>3/21/2023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6C4F9-222C-C7AA-51F9-1D354B0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B7E688-F9E2-4186-B50B-432BF0D068B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2294" name="Picture 7">
            <a:extLst>
              <a:ext uri="{FF2B5EF4-FFF2-40B4-BE49-F238E27FC236}">
                <a16:creationId xmlns:a16="http://schemas.microsoft.com/office/drawing/2014/main" id="{EED26820-B013-6F4E-94CD-03D9B3A0B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013325"/>
            <a:ext cx="20510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CD88-F5B1-F407-FCC9-C4262DC3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Festival of Sacrifice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F3E4-FCB5-C051-849B-9F833656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This festival is also known as </a:t>
            </a:r>
            <a:r>
              <a:rPr lang="en-US" sz="2800" dirty="0" err="1"/>
              <a:t>Eidul-Adhaa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It celebrates the end of the Hajj, or pilgrimage to </a:t>
            </a:r>
            <a:r>
              <a:rPr lang="en-US" sz="2800" dirty="0" err="1"/>
              <a:t>Makkah</a:t>
            </a:r>
            <a:r>
              <a:rPr lang="en-US" sz="2800" dirty="0"/>
              <a:t>. </a:t>
            </a:r>
          </a:p>
          <a:p>
            <a:pPr>
              <a:defRPr/>
            </a:pPr>
            <a:r>
              <a:rPr lang="en-US" sz="2800" dirty="0"/>
              <a:t>An animal may be offered as a sacrifice .</a:t>
            </a:r>
          </a:p>
          <a:p>
            <a:pPr>
              <a:defRPr/>
            </a:pPr>
            <a:r>
              <a:rPr lang="en-ZA" sz="2800" dirty="0"/>
              <a:t>Sheep, goats, cows or camels are sacrificed.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Muslims not on pilgrimage celebrate </a:t>
            </a:r>
            <a:r>
              <a:rPr lang="en-US" sz="2800" dirty="0" err="1"/>
              <a:t>Eidul-Adhaa</a:t>
            </a:r>
            <a:r>
              <a:rPr lang="en-US" sz="2800" dirty="0"/>
              <a:t> in their own homes and attend prayers at the mosque.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37886-7B2C-3D9E-EA5B-19D75A7A86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AAE7FD-5877-43B7-B937-CFFCA5D21D0E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3D871-1E68-E87C-E5AB-5CCF5EEE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1D7CC6-590B-47C0-A127-3A808BACBEC3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7165C2EC-BCBB-13C0-9E58-FB66E6D9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5176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>
            <a:extLst>
              <a:ext uri="{FF2B5EF4-FFF2-40B4-BE49-F238E27FC236}">
                <a16:creationId xmlns:a16="http://schemas.microsoft.com/office/drawing/2014/main" id="{63A29D58-125F-D4EE-C389-31B8D012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3843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B674A4-E405-F44F-7172-00C694DA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SYMBOLS OF ISLAM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0081B-A6B1-8801-3FC5-196A785B85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EEA001-66BD-49B7-AB71-91E0C5BA3F8E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B105EC-58E5-21C2-3264-1BE246CC8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2FC54C-F22A-4901-BEF7-5D704FCCF92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6" name="Content Placeholder 5" descr="C:\Documents and Settings\User\Local Settings\Temporary Internet Files\t049208a.bmp">
            <a:extLst>
              <a:ext uri="{FF2B5EF4-FFF2-40B4-BE49-F238E27FC236}">
                <a16:creationId xmlns:a16="http://schemas.microsoft.com/office/drawing/2014/main" id="{93CA8DCC-53FD-1107-55ED-37F016A788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55875" y="1484313"/>
            <a:ext cx="3816350" cy="27368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E674A92B-EB14-3855-BF75-96042A2D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157788"/>
            <a:ext cx="84947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The symbol of Islam is a crescent moon and star.</a:t>
            </a:r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2555-F93B-93D3-A40A-476F6635FD2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68313" y="333375"/>
            <a:ext cx="8229600" cy="1828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HOLY BOOK OF ISLAM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894C9-EB29-208F-FE76-648927F0017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0" y="3573463"/>
            <a:ext cx="8893175" cy="2711450"/>
          </a:xfrm>
        </p:spPr>
        <p:txBody>
          <a:bodyPr/>
          <a:lstStyle/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en-US" sz="3200" dirty="0"/>
              <a:t>Islam’s Holy Book is the </a:t>
            </a:r>
            <a:r>
              <a:rPr lang="en-US" sz="3200" dirty="0">
                <a:solidFill>
                  <a:srgbClr val="00B050"/>
                </a:solidFill>
              </a:rPr>
              <a:t>Quran</a:t>
            </a:r>
            <a:r>
              <a:rPr lang="en-US" sz="3200" dirty="0"/>
              <a:t>.</a:t>
            </a:r>
          </a:p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en-US" sz="3200" dirty="0"/>
              <a:t>It is written in </a:t>
            </a:r>
            <a:r>
              <a:rPr lang="en-US" sz="3200" dirty="0">
                <a:solidFill>
                  <a:srgbClr val="00B050"/>
                </a:solidFill>
              </a:rPr>
              <a:t>Arabic</a:t>
            </a:r>
            <a:r>
              <a:rPr lang="en-US" sz="3200" dirty="0"/>
              <a:t>, but is translated into </a:t>
            </a:r>
            <a:r>
              <a:rPr lang="en-US" sz="3200" dirty="0">
                <a:solidFill>
                  <a:srgbClr val="00B050"/>
                </a:solidFill>
              </a:rPr>
              <a:t>English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Afrikaans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50"/>
                </a:solidFill>
              </a:rPr>
              <a:t>Zulu</a:t>
            </a:r>
            <a:r>
              <a:rPr lang="en-US" sz="3200" dirty="0"/>
              <a:t> and many other languages.</a:t>
            </a:r>
          </a:p>
          <a:p>
            <a:pPr marL="342900" indent="-342900" algn="l">
              <a:buFont typeface="Wingdings" pitchFamily="2" charset="2"/>
              <a:buChar char="q"/>
              <a:defRPr/>
            </a:pPr>
            <a:r>
              <a:rPr lang="en-US" sz="2800" dirty="0"/>
              <a:t>Only some chapters and verses are ready in </a:t>
            </a:r>
            <a:r>
              <a:rPr lang="en-US" sz="2800" dirty="0">
                <a:solidFill>
                  <a:srgbClr val="00B050"/>
                </a:solidFill>
              </a:rPr>
              <a:t>Xhosa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87672-547A-3C8B-005D-54403273AC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64E8F5-E93E-4BF6-B50F-D9018DA39E7E}" type="datetime1">
              <a:rPr lang="en-US" smtClean="0"/>
              <a:pPr>
                <a:defRPr/>
              </a:pPr>
              <a:t>3/21/2023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02307-C5B2-56A2-6FE0-F313CE72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13DE40-BC56-4542-BAB8-3D816E7E73CF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5366" name="Picture 2" descr="C:\Documents and Settings\User\My Documents\My Received Files\My Pictures\My Pictures\Aayah.bmp">
            <a:extLst>
              <a:ext uri="{FF2B5EF4-FFF2-40B4-BE49-F238E27FC236}">
                <a16:creationId xmlns:a16="http://schemas.microsoft.com/office/drawing/2014/main" id="{388AAED0-312C-FD87-A636-0B82E3AA1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8082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4" descr="data:image/jpg;base64,/9j/4AAQSkZJRgABAQAAAQABAAD/2wBDAAkGBwgHBgkIBwgKCgkLDRYPDQwMDRsUFRAWIB0iIiAdHx8kKDQsJCYxJx8fLT0tMTU3Ojo6Iys/RD84QzQ5Ojf/2wBDAQoKCg0MDRoPDxo3JR8lNzc3Nzc3Nzc3Nzc3Nzc3Nzc3Nzc3Nzc3Nzc3Nzc3Nzc3Nzc3Nzc3Nzc3Nzc3Nzc3Nzf/wAARCABOAGwDASIAAhEBAxEB/8QAHAAAAgMBAQEBAAAAAAAAAAAABQYAAwQHAQII/8QAOhAAAgEDAwEGAggFAwUAAAAAAQIDAAQRBRIhMQYTIkFRYXGRBxQVMoGh4fAjM7HB0UJSUyQ0YnLx/8QAFwEBAQEBAAAAAAAAAAAAAAAAAQACA//EAB8RAQEBAAICAgMAAAAAAAAAAAABEQIhEjEDIhNBYf/aAAwDAQACEQMRAD8A4bUqV9xxPKSI1LEDJx5CpPiva2R6XdyYxEcetao9Au2+/tUjqCRxWbykQTzUphi7Oc/xLgZxnC/DNXjR7CDJllBx6sB/ij8kRXwT0Br1kZD4lKnGeRinmDTLZSoW0xuUFWJBz55+GOap1rSIrlSYIu7dAOq4A/SifJKsJVSrZreSGVo5AAw8s1VXRJUqVKklSpUqSUR0CCW61qxtrdWaWadIwq9TuIGPkaHijvYzXT2e1+01EIjGGTdllzjyP5E1I79o9AuuymsHTbsmS1fJsrg9HT/afcdP0xWF4ztZtxyeSuSK7jqFlpP0gdlwONko3RyAgtBIB1+P9R+FcTvbS90jUptK1KMJeQnO4jiVfJh61w58c7hhc1R/+pKoz4wMg8AH9mrYJ4Lu3Ft9VBn2FVbg9Bxz1FeazZtFKbgOGjlbA9jj1qzQo9/eTDxHhQvPx/H9KuvHWe9xhDX2nlXVZI1JHUZU4zjI6etELXX8bUu4idx5dD6+1bYJizKVjHdHgu4xkjjpVMunQTqe8RFyc74z1zjOf8UbL7azPSrVdKF7GzFNrAEoyjy6j8P365T7iB7eRo5VKuvl/emWC4m0uYxyPvgfoVbIx6j/ABV9/ZQX8CKXXeeY5VGdvxx1X1+Y8xXTjcBOqVddW8ltM0MyFXU4Izn/AO1TXRJUqVKkNT9m7+2tkuZ4wIXfYHXxc4zn3GKuXRLUTupu5JkWNXV4ozhgeD8jTdKfr+jJHa6NZtHbiPF5BACIf4QyC2SvUE9c5znyAB2u+2+qvHGyNtmiCnxEbXDYB5GcHrmjThr+jXtTN2avhA4mk0uY7MMOePQ9Mj9PTHUu3XZe37X6RFdWEiLfxJ3lpcL0YHnaT6H8vnXM9Ljkn02dlILoCmX8ORucD29OOOvU9CzfRx2qNlKNK1GUG2kc9w+f5bHnn2OfnzRVjnZVpTNa3yGKWM93cQNwVb19vUfCgyNLo1+ckyRP1IAw6/A+Y/fFdu+k/sc2oR/bmkRj7St1/iwr0uEHUfEYrkjiHULVUYkRHpx4kYda42eF79BqikjaAzwztNFy6tt2uB6Hr+xx05omuWVQ4SZ14CMFI28Y5B/D8+aBzi50e8ZYZGGDlWxwwI646en5Vqte0LjCXcYZcYLxcNkdDz5/LIq8b7h1pvLfdprJcLEhQEhgDj2PHxoXpOoG3lMU8h7huSSM7T7Y/Ott9qCX1tN9W7xicZV+oB/r0FAG3KxBBBHUHqK1x/opg1Kyh1CPYqlWC5jkxxz/AGP79CuzaPqMad4bKcx8+NELLx7imrT5GS1gjkQgGMFTjOM+fuDVrvcQySRQSTRZ8WBna3Hnj98Vqcv0cI8lldRKWktpkX1aMgVRg+lNN9fzyAw3krPsyFErsQAQccA8jz9fwrKk0UqKSkqkDBVOQPnXSB1LUZr2+7HaaJLzSJ1VkHeRxMVUd2MgfeC8YBwFGQeM0sWNvImo2jCNmT68Y1wR4kkQhf8AVnyHlgevlTLZabL9h2t3cd9ZmJIGaQ2wE0g2NhRGm8lQM4OFByTkEE1j78Wul3UivdSzAR3KoQishQ8bwpAH8vjAY4zmhoYsdONsswmBzIOFPBUsAV5PqUP4/wC7OKD6toU5mzbyCBQ58ATGM+IZzg9GAx7dBjFMa3fd3mV+86Mw8eOVIbH3l5IY/wCodPPobnaOCfuWA2nci+HAG0hgowFGdr8henGSSSaL3DPY52D7RtKF0bVGxdxLiGQn+ao8s+Z4/EfClP6UOyJ0q4ftBpcBeyk/763jH3D/AMi+g9a81EwtGs1oQskbBo3RsFSOnNPvZPtBB2k057e72G6Rds8bDiRem4D+o8j7YrM+0yizK4n30VxbiNwkmAGjd0BGKC3uiIspC742GTjHhJ6j4D5029ueyz9kdSPdKx0W7YmF/wDgc9UPtS/dzEELOyKqABcsMceYzXGzlxq6oJapeafOXjhSTvE+8DwBnrkdOauvIJr90lcrGQCCF8XOcnn86k+o2qnJkeR//Ef3NYpdVlbIiiCZ828R/P8AxW/tewIqGigWNcbUGCw9PfHAqt9TWCMr37deAG3fpQWa4kkOZpmb0AOMVT3yr90DPwyaZwIndagtwgDxMsfTeMZ+OKxFO7O2QRlsA+NNxGRmq+8kkhIEIJyG3nqPhW61nlEQ5myTklBwfzFdYK6faxXMnYWKIdp7T6mJykkM8hhigJZ/AWQ7zjjwsNvKkUNFtIHn7zVt0E+mPDG1nIyJKyDHd8x5KncDzndxzQu91LUrmaxKPFbPDGyW7242HY7k4YqBk88nk+fJ5r21v9RhuY2juZI1ld42MUzIzMwGSSPXaATjNRhr0+6ZU0+WQIysIXAycYZDEQdvI5kHTpj2xRefbMLe4t4vFIqkxFd5xGSkuX2jcQrnwgDGCzc0gqz6fYW1tczzurMBGsbkABTuXPPkcURi1q4s0Xuri6DNOQmJSMNJyzZ8s+1Eh0z2kWoS47vTkYEZ3mTwEe3rVate2d59o2sSW13C3KxuGVl/9R19x/ShE2qXKwsJbm5Uo4QhZifl0rFd3t3a8LdzsCA65kI4PrzWLxsPlK7Cs2k9tOy80d4FWF1xOjEAwsPPPt1B9K/LupJDDdzrBK0sCyMInI25TJ2n5YpqbUbjup0hvLyBbpSkqxynDjPOfiaCT6XBy43N7yNk1sZ2Bq5YiOFN7E8BRWtdK1OQ4NpKgIyCynH74NHNJsmMZmRgvptYrj5daIyyX7qBLqMzNywUABccZ981AmnT5g4WUY55OelFfs9EXFkIdgXLyS8tn86v1CIQmPvXkdid/DHp+PnQyScpGCC2fPJo7amN0VhGYmaWWRcqTtRMjp74FUiK3UY3S/i+KwyardsNnfybcEYBxx6VQtxLj77H480yUWx//9k=">
            <a:hlinkClick r:id="rId6"/>
            <a:extLst>
              <a:ext uri="{FF2B5EF4-FFF2-40B4-BE49-F238E27FC236}">
                <a16:creationId xmlns:a16="http://schemas.microsoft.com/office/drawing/2014/main" id="{A937F596-98C0-AAA2-8CD6-48B601C58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1028700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368" name="AutoShape 6" descr="data:image/jpg;base64,/9j/4AAQSkZJRgABAQAAAQABAAD/2wBDAAkGBwgHBgkIBwgKCgkLDRYPDQwMDRsUFRAWIB0iIiAdHx8kKDQsJCYxJx8fLT0tMTU3Ojo6Iys/RD84QzQ5Ojf/2wBDAQoKCg0MDRoPDxo3JR8lNzc3Nzc3Nzc3Nzc3Nzc3Nzc3Nzc3Nzc3Nzc3Nzc3Nzc3Nzc3Nzc3Nzc3Nzc3Nzc3Nzf/wAARCABOAGwDASIAAhEBAxEB/8QAHAAAAgMBAQEBAAAAAAAAAAAABQYAAwQHAQII/8QAOhAAAgEDAwEGAggFAwUAAAAAAQIDAAQRBRIhMQYTIkFRYXGRBxQVMoGh4fAjM7HB0UJSUyQ0YnLx/8QAFwEBAQEBAAAAAAAAAAAAAAAAAQACA//EAB8RAQEBAAICAgMAAAAAAAAAAAABEQIhEjEDIhNBYf/aAAwDAQACEQMRAD8A4bUqV9xxPKSI1LEDJx5CpPiva2R6XdyYxEcetao9Au2+/tUjqCRxWbykQTzUphi7Oc/xLgZxnC/DNXjR7CDJllBx6sB/ij8kRXwT0Br1kZD4lKnGeRinmDTLZSoW0xuUFWJBz55+GOap1rSIrlSYIu7dAOq4A/SifJKsJVSrZreSGVo5AAw8s1VXRJUqVKklSpUqSUR0CCW61qxtrdWaWadIwq9TuIGPkaHijvYzXT2e1+01EIjGGTdllzjyP5E1I79o9AuuymsHTbsmS1fJsrg9HT/afcdP0xWF4ztZtxyeSuSK7jqFlpP0gdlwONko3RyAgtBIB1+P9R+FcTvbS90jUptK1KMJeQnO4jiVfJh61w58c7hhc1R/+pKoz4wMg8AH9mrYJ4Lu3Ft9VBn2FVbg9Bxz1FeazZtFKbgOGjlbA9jj1qzQo9/eTDxHhQvPx/H9KuvHWe9xhDX2nlXVZI1JHUZU4zjI6etELXX8bUu4idx5dD6+1bYJizKVjHdHgu4xkjjpVMunQTqe8RFyc74z1zjOf8UbL7azPSrVdKF7GzFNrAEoyjy6j8P365T7iB7eRo5VKuvl/emWC4m0uYxyPvgfoVbIx6j/ABV9/ZQX8CKXXeeY5VGdvxx1X1+Y8xXTjcBOqVddW8ltM0MyFXU4Izn/AO1TXRJUqVKkNT9m7+2tkuZ4wIXfYHXxc4zn3GKuXRLUTupu5JkWNXV4ozhgeD8jTdKfr+jJHa6NZtHbiPF5BACIf4QyC2SvUE9c5znyAB2u+2+qvHGyNtmiCnxEbXDYB5GcHrmjThr+jXtTN2avhA4mk0uY7MMOePQ9Mj9PTHUu3XZe37X6RFdWEiLfxJ3lpcL0YHnaT6H8vnXM9Ljkn02dlILoCmX8ORucD29OOOvU9CzfRx2qNlKNK1GUG2kc9w+f5bHnn2OfnzRVjnZVpTNa3yGKWM93cQNwVb19vUfCgyNLo1+ckyRP1IAw6/A+Y/fFdu+k/sc2oR/bmkRj7St1/iwr0uEHUfEYrkjiHULVUYkRHpx4kYda42eF79BqikjaAzwztNFy6tt2uB6Hr+xx05omuWVQ4SZ14CMFI28Y5B/D8+aBzi50e8ZYZGGDlWxwwI646en5Vqte0LjCXcYZcYLxcNkdDz5/LIq8b7h1pvLfdprJcLEhQEhgDj2PHxoXpOoG3lMU8h7huSSM7T7Y/Ott9qCX1tN9W7xicZV+oB/r0FAG3KxBBBHUHqK1x/opg1Kyh1CPYqlWC5jkxxz/AGP79CuzaPqMad4bKcx8+NELLx7imrT5GS1gjkQgGMFTjOM+fuDVrvcQySRQSTRZ8WBna3Hnj98Vqcv0cI8lldRKWktpkX1aMgVRg+lNN9fzyAw3krPsyFErsQAQccA8jz9fwrKk0UqKSkqkDBVOQPnXSB1LUZr2+7HaaJLzSJ1VkHeRxMVUd2MgfeC8YBwFGQeM0sWNvImo2jCNmT68Y1wR4kkQhf8AVnyHlgevlTLZabL9h2t3cd9ZmJIGaQ2wE0g2NhRGm8lQM4OFByTkEE1j78Wul3UivdSzAR3KoQishQ8bwpAH8vjAY4zmhoYsdONsswmBzIOFPBUsAV5PqUP4/wC7OKD6toU5mzbyCBQ58ATGM+IZzg9GAx7dBjFMa3fd3mV+86Mw8eOVIbH3l5IY/wCodPPobnaOCfuWA2nci+HAG0hgowFGdr8henGSSSaL3DPY52D7RtKF0bVGxdxLiGQn+ao8s+Z4/EfClP6UOyJ0q4ftBpcBeyk/763jH3D/AMi+g9a81EwtGs1oQskbBo3RsFSOnNPvZPtBB2k057e72G6Rds8bDiRem4D+o8j7YrM+0yizK4n30VxbiNwkmAGjd0BGKC3uiIspC742GTjHhJ6j4D5029ueyz9kdSPdKx0W7YmF/wDgc9UPtS/dzEELOyKqABcsMceYzXGzlxq6oJapeafOXjhSTvE+8DwBnrkdOauvIJr90lcrGQCCF8XOcnn86k+o2qnJkeR//Ef3NYpdVlbIiiCZ828R/P8AxW/tewIqGigWNcbUGCw9PfHAqt9TWCMr37deAG3fpQWa4kkOZpmb0AOMVT3yr90DPwyaZwIndagtwgDxMsfTeMZ+OKxFO7O2QRlsA+NNxGRmq+8kkhIEIJyG3nqPhW61nlEQ5myTklBwfzFdYK6faxXMnYWKIdp7T6mJykkM8hhigJZ/AWQ7zjjwsNvKkUNFtIHn7zVt0E+mPDG1nIyJKyDHd8x5KncDzndxzQu91LUrmaxKPFbPDGyW7242HY7k4YqBk88nk+fJ5r21v9RhuY2juZI1ld42MUzIzMwGSSPXaATjNRhr0+6ZU0+WQIysIXAycYZDEQdvI5kHTpj2xRefbMLe4t4vFIqkxFd5xGSkuX2jcQrnwgDGCzc0gqz6fYW1tczzurMBGsbkABTuXPPkcURi1q4s0Xuri6DNOQmJSMNJyzZ8s+1Eh0z2kWoS47vTkYEZ3mTwEe3rVate2d59o2sSW13C3KxuGVl/9R19x/ShE2qXKwsJbm5Uo4QhZifl0rFd3t3a8LdzsCA65kI4PrzWLxsPlK7Cs2k9tOy80d4FWF1xOjEAwsPPPt1B9K/LupJDDdzrBK0sCyMInI25TJ2n5YpqbUbjup0hvLyBbpSkqxynDjPOfiaCT6XBy43N7yNk1sZ2Bq5YiOFN7E8BRWtdK1OQ4NpKgIyCynH74NHNJsmMZmRgvptYrj5daIyyX7qBLqMzNywUABccZ981AmnT5g4WUY55OelFfs9EXFkIdgXLyS8tn86v1CIQmPvXkdid/DHp+PnQyScpGCC2fPJo7amN0VhGYmaWWRcqTtRMjp74FUiK3UY3S/i+KwyardsNnfybcEYBxx6VQtxLj77H480yUWx//9k=">
            <a:hlinkClick r:id="rId6"/>
            <a:extLst>
              <a:ext uri="{FF2B5EF4-FFF2-40B4-BE49-F238E27FC236}">
                <a16:creationId xmlns:a16="http://schemas.microsoft.com/office/drawing/2014/main" id="{B30C4825-3272-E0AD-C166-BE463454F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1028700" cy="74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69" name="il_fi" descr="http://www.todaysmuslimah.com/quran.jpg">
            <a:extLst>
              <a:ext uri="{FF2B5EF4-FFF2-40B4-BE49-F238E27FC236}">
                <a16:creationId xmlns:a16="http://schemas.microsoft.com/office/drawing/2014/main" id="{B92E5CE0-3ABD-88C9-42F9-9CC41366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2663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ylist1.wpl">
            <a:hlinkClick r:id="" action="ppaction://media"/>
            <a:extLst>
              <a:ext uri="{FF2B5EF4-FFF2-40B4-BE49-F238E27FC236}">
                <a16:creationId xmlns:a16="http://schemas.microsoft.com/office/drawing/2014/main" id="{D2137931-9D9A-67BC-2DC8-2084409EEB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276475"/>
            <a:ext cx="10080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F5C2-E044-C7B5-8972-F5D0E0C0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LEADER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EBD0-3314-C0D9-D04B-5075F9306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leader of  Islam is called an </a:t>
            </a:r>
            <a:r>
              <a:rPr lang="en-US" dirty="0">
                <a:solidFill>
                  <a:srgbClr val="00B050"/>
                </a:solidFill>
              </a:rPr>
              <a:t>Imam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9958-C3EC-B0B7-92EF-D662E308A8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3E1A3B-CB5C-4BE0-AB13-CD2632AFFC53}" type="datetime1">
              <a:rPr lang="en-US" smtClean="0"/>
              <a:pPr>
                <a:defRPr/>
              </a:pPr>
              <a:t>3/21/2023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35319-F26D-CA63-1323-D01F2284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6EAEED-2ED5-4B50-A54A-D3F02AE68D2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pic>
        <p:nvPicPr>
          <p:cNvPr id="16390" name="Picture 6" descr="http://www.quranunion.co.za/cm/upload/Fuad%20Isaacs.jpg">
            <a:extLst>
              <a:ext uri="{FF2B5EF4-FFF2-40B4-BE49-F238E27FC236}">
                <a16:creationId xmlns:a16="http://schemas.microsoft.com/office/drawing/2014/main" id="{0F2E0298-AFF3-622D-147A-8755D9E6E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49500"/>
            <a:ext cx="2919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E2F6C-E13B-0B3A-4228-2A7FAF15A103}"/>
              </a:ext>
            </a:extLst>
          </p:cNvPr>
          <p:cNvSpPr txBox="1"/>
          <p:nvPr/>
        </p:nvSpPr>
        <p:spPr>
          <a:xfrm>
            <a:off x="323850" y="4508500"/>
            <a:ext cx="129841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Imam leads the prayer or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Salaah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in the </a:t>
            </a: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mosque or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Masjid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 also gives the sermon on a Friday.</a:t>
            </a:r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9180-464F-FF21-CA18-85AF75FD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ISLAM’S PLACE OF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30C8-1FA3-B226-6F80-36C02541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7338"/>
            <a:ext cx="8229600" cy="4779962"/>
          </a:xfrm>
        </p:spPr>
        <p:txBody>
          <a:bodyPr/>
          <a:lstStyle/>
          <a:p>
            <a:pPr>
              <a:defRPr/>
            </a:pPr>
            <a:r>
              <a:rPr lang="en-US" dirty="0"/>
              <a:t>Muslims worship in a Mosque or </a:t>
            </a:r>
            <a:r>
              <a:rPr lang="en-US" dirty="0" err="1"/>
              <a:t>Masjid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The Imam leads the prayer in the mosque.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ED1A-B5A4-A51D-188B-B303F4A08B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3E1A3B-CB5C-4BE0-AB13-CD2632AFFC53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BE2D6-6A22-01BD-0558-BBCE6F62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7A097B-5909-4002-8554-6F2396379427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pic>
        <p:nvPicPr>
          <p:cNvPr id="17414" name="il_fi" descr="http://img84.imageshack.us/img84/2617/1936402thegreystreetmosquedurb.jpg">
            <a:extLst>
              <a:ext uri="{FF2B5EF4-FFF2-40B4-BE49-F238E27FC236}">
                <a16:creationId xmlns:a16="http://schemas.microsoft.com/office/drawing/2014/main" id="{82588C06-20DC-C0AD-0112-F8EC2955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52738"/>
            <a:ext cx="33845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Bo-Kaap Mosque">
            <a:hlinkClick r:id="rId5"/>
            <a:extLst>
              <a:ext uri="{FF2B5EF4-FFF2-40B4-BE49-F238E27FC236}">
                <a16:creationId xmlns:a16="http://schemas.microsoft.com/office/drawing/2014/main" id="{EF4B2DBA-81CE-793B-7433-13E2DE54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4575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>
            <a:extLst>
              <a:ext uri="{FF2B5EF4-FFF2-40B4-BE49-F238E27FC236}">
                <a16:creationId xmlns:a16="http://schemas.microsoft.com/office/drawing/2014/main" id="{F1D73CAB-F7F8-ED01-11C8-A6C35E9A52D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0113" y="573246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             DURBAN                                                    CAPE TOWN</a:t>
            </a:r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70287-1659-0EBF-9317-55752C0D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FOLLOWERS OF ISLAM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8FCD4-EB10-9680-37A0-D9A5A00552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B642A7-245E-43F6-A372-0946C34A6CE6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9E9F-DC48-3EF8-2565-770FB91C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F47A1C-28AF-4ABC-B303-6BDD4D1F6238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DC7F37-3B71-2EE8-54B4-8E51BF9D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followers of Islam are called </a:t>
            </a:r>
            <a:r>
              <a:rPr lang="en-US" dirty="0">
                <a:solidFill>
                  <a:srgbClr val="00B050"/>
                </a:solidFill>
              </a:rPr>
              <a:t>Muslims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18438" name="Picture 10" descr="C:\Documents and Settings\User\My Documents\My Received Files\My Pictures\My Pictures\SV103477.JPG">
            <a:extLst>
              <a:ext uri="{FF2B5EF4-FFF2-40B4-BE49-F238E27FC236}">
                <a16:creationId xmlns:a16="http://schemas.microsoft.com/office/drawing/2014/main" id="{9E1C89E6-98DD-EDA4-7256-76864AA9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76475"/>
            <a:ext cx="61928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1">
            <a:extLst>
              <a:ext uri="{FF2B5EF4-FFF2-40B4-BE49-F238E27FC236}">
                <a16:creationId xmlns:a16="http://schemas.microsoft.com/office/drawing/2014/main" id="{7567903D-9A70-2545-4845-0333EE3BB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021388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 Muslim family</a:t>
            </a:r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13D2-3072-4526-3CF9-B5E8028C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LETS REVISE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79154-A5D5-2BE1-0ECF-7B80C4FC7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55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Islam means _______________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Someone who follows Islam is called a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dirty="0"/>
              <a:t>_____________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dirty="0"/>
              <a:t>3. Islam has _____________ pillars.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dirty="0"/>
              <a:t>4. Mention the pillars of Islam: __________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dirty="0"/>
              <a:t>____________   ____________  _________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dirty="0"/>
              <a:t>____________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dirty="0"/>
              <a:t>5. Muslims worship in a ______________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1C070-07B3-A7F8-6885-B735BDA640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B642A7-245E-43F6-A372-0946C34A6CE6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AA0147-1C57-DE73-B29D-536DE9E2D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D32023-0217-4513-915A-39AAD8BE35F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09D0B-C0F2-43E5-A906-05EF5F50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LETS REVISE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42424-55DB-E4EC-4CEB-C227F57B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/>
              <a:t>6.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9D01A-A686-1B5F-5233-24F09325394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B642A7-245E-43F6-A372-0946C34A6CE6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EFA53-F97E-431B-5257-EF8E578C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7F8E92-F686-41D6-82BE-D333A1E151E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1C4320D-BA13-496F-2048-10AEB7FE3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457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This powerpoint was kindly donated to</a:t>
            </a:r>
          </a:p>
          <a:p>
            <a:r>
              <a:rPr lang="en-GB" altLang="en-US">
                <a:hlinkClick r:id="rId4"/>
              </a:rPr>
              <a:t>www.worldofteaching.com</a:t>
            </a:r>
            <a:endParaRPr lang="en-GB" altLang="en-US"/>
          </a:p>
          <a:p>
            <a:r>
              <a:rPr lang="en-GB" altLang="en-US"/>
              <a:t>Home to well over a thousand </a:t>
            </a:r>
            <a:r>
              <a:rPr lang="en-GB" altLang="en-US">
                <a:hlinkClick r:id="rId4"/>
              </a:rPr>
              <a:t>free powerpoint presentations </a:t>
            </a:r>
            <a:r>
              <a:rPr lang="en-GB" altLang="en-US"/>
              <a:t>submitted by teachers. This a free site. Please visit and I hope it will help in your teaching</a:t>
            </a:r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3C13F0-9C2D-1925-7760-E7F789D56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4400" dirty="0">
                <a:latin typeface="Broadway" pitchFamily="82" charset="0"/>
              </a:rPr>
              <a:t>GRADE 4B</a:t>
            </a:r>
            <a:br>
              <a:rPr lang="en-ZA" sz="4400" dirty="0">
                <a:latin typeface="Broadway" pitchFamily="82" charset="0"/>
              </a:rPr>
            </a:br>
            <a:r>
              <a:rPr lang="en-ZA" sz="4400" dirty="0">
                <a:latin typeface="Broadway" pitchFamily="82" charset="0"/>
              </a:rPr>
              <a:t>Social Science=History</a:t>
            </a:r>
            <a:br>
              <a:rPr lang="en-ZA" sz="4400" dirty="0">
                <a:latin typeface="Broadway" pitchFamily="82" charset="0"/>
              </a:rPr>
            </a:br>
            <a:r>
              <a:rPr lang="en-ZA" sz="4400" dirty="0">
                <a:latin typeface="Broadway" pitchFamily="82" charset="0"/>
              </a:rPr>
              <a:t>Miss S. </a:t>
            </a:r>
            <a:r>
              <a:rPr lang="en-ZA" sz="4400" dirty="0" err="1">
                <a:latin typeface="Broadway" pitchFamily="82" charset="0"/>
              </a:rPr>
              <a:t>Abderoef</a:t>
            </a:r>
            <a:endParaRPr lang="en-US" sz="4400" dirty="0">
              <a:latin typeface="Broadway" pitchFamily="82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AF37F5F-F738-E19E-B8D3-8856A47974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4800" b="1" dirty="0">
                <a:latin typeface="Broadway" pitchFamily="82" charset="0"/>
              </a:rPr>
              <a:t>ISLAM</a:t>
            </a:r>
          </a:p>
          <a:p>
            <a:pPr eaLnBrk="1" hangingPunct="1">
              <a:defRPr/>
            </a:pPr>
            <a:endParaRPr lang="en-ZA" sz="4800" b="1" dirty="0">
              <a:latin typeface="Broadway" pitchFamily="82" charset="0"/>
            </a:endParaRPr>
          </a:p>
          <a:p>
            <a:pPr eaLnBrk="1" hangingPunct="1">
              <a:defRPr/>
            </a:pPr>
            <a:endParaRPr lang="en-US" sz="4800" b="1" dirty="0">
              <a:latin typeface="Broadway" pitchFamily="82" charset="0"/>
            </a:endParaRPr>
          </a:p>
        </p:txBody>
      </p:sp>
      <p:pic>
        <p:nvPicPr>
          <p:cNvPr id="4100" name="Picture 13" descr="j0301050">
            <a:extLst>
              <a:ext uri="{FF2B5EF4-FFF2-40B4-BE49-F238E27FC236}">
                <a16:creationId xmlns:a16="http://schemas.microsoft.com/office/drawing/2014/main" id="{A450902F-A1F6-52DB-FD98-332EBAA8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57788"/>
            <a:ext cx="18208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j0168090">
            <a:extLst>
              <a:ext uri="{FF2B5EF4-FFF2-40B4-BE49-F238E27FC236}">
                <a16:creationId xmlns:a16="http://schemas.microsoft.com/office/drawing/2014/main" id="{925B58BB-32A7-7472-8D83-3EA75CED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24400"/>
            <a:ext cx="17557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j0186292">
            <a:extLst>
              <a:ext uri="{FF2B5EF4-FFF2-40B4-BE49-F238E27FC236}">
                <a16:creationId xmlns:a16="http://schemas.microsoft.com/office/drawing/2014/main" id="{EB40DE2C-BE56-D86B-BC44-A0389BC8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24400"/>
            <a:ext cx="18272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AEBEF6-8A1E-5A9C-AC8D-4DEEF8AC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721FF6-660A-45BF-8E10-590DAE0636D7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246952-58B2-DB77-225B-53C97C246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What is Islam?</a:t>
            </a: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085CBA-C80B-338B-CB20-85B39BEC7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The word </a:t>
            </a:r>
            <a:r>
              <a:rPr lang="en-US" sz="1600" u="sng" dirty="0">
                <a:solidFill>
                  <a:srgbClr val="92D050"/>
                </a:solidFill>
              </a:rPr>
              <a:t>I</a:t>
            </a:r>
            <a:r>
              <a:rPr lang="en-US" sz="1600" b="1" u="sng" dirty="0">
                <a:solidFill>
                  <a:srgbClr val="92D050"/>
                </a:solidFill>
              </a:rPr>
              <a:t>slam</a:t>
            </a:r>
            <a:r>
              <a:rPr lang="en-US" sz="1600" dirty="0"/>
              <a:t> means total obedience to God, whom Muslims call </a:t>
            </a:r>
            <a:r>
              <a:rPr lang="en-US" sz="1600" b="1" u="sng" dirty="0">
                <a:solidFill>
                  <a:srgbClr val="92D050"/>
                </a:solidFill>
              </a:rPr>
              <a:t>Allah.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 A follower of Islam is known as a </a:t>
            </a:r>
            <a:r>
              <a:rPr lang="en-US" sz="1600" b="1" u="sng" dirty="0">
                <a:solidFill>
                  <a:srgbClr val="92D050"/>
                </a:solidFill>
              </a:rPr>
              <a:t>Muslim.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Muslims believe that Allah </a:t>
            </a:r>
            <a:r>
              <a:rPr lang="en-US" sz="1600" b="1" dirty="0">
                <a:hlinkClick r:id="rId4" tooltip="Revelation"/>
              </a:rPr>
              <a:t>revealed</a:t>
            </a:r>
            <a:r>
              <a:rPr lang="en-US" sz="1600" dirty="0"/>
              <a:t> the </a:t>
            </a:r>
            <a:r>
              <a:rPr lang="en-US" sz="1600" b="1" dirty="0">
                <a:hlinkClick r:id="rId5" tooltip="Qur'an"/>
              </a:rPr>
              <a:t>Qur'an</a:t>
            </a:r>
            <a:r>
              <a:rPr lang="en-US" sz="1600" b="1" dirty="0"/>
              <a:t> </a:t>
            </a:r>
            <a:r>
              <a:rPr lang="en-US" sz="1600" dirty="0"/>
              <a:t>to Muhammad, the </a:t>
            </a:r>
            <a:r>
              <a:rPr lang="en-US" sz="1600" b="1" dirty="0">
                <a:hlinkClick r:id="rId6" tooltip="Seal of the prophets"/>
              </a:rPr>
              <a:t>final prophet</a:t>
            </a:r>
            <a:r>
              <a:rPr lang="en-US" sz="1600" b="1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The </a:t>
            </a:r>
            <a:r>
              <a:rPr lang="en-US" sz="1600" b="1" u="sng" dirty="0">
                <a:solidFill>
                  <a:srgbClr val="92D050"/>
                </a:solidFill>
              </a:rPr>
              <a:t>Qur'an </a:t>
            </a:r>
            <a:r>
              <a:rPr lang="en-US" sz="1600" dirty="0"/>
              <a:t>and the </a:t>
            </a:r>
            <a:r>
              <a:rPr lang="en-US" sz="1600" dirty="0" err="1">
                <a:hlinkClick r:id="rId7" tooltip="Sunnah"/>
              </a:rPr>
              <a:t>Sunnah</a:t>
            </a:r>
            <a:r>
              <a:rPr lang="en-US" sz="1600" dirty="0"/>
              <a:t>  form the teachings of Islam.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The </a:t>
            </a:r>
            <a:r>
              <a:rPr lang="en-US" sz="1600" b="1" u="sng" dirty="0" err="1">
                <a:solidFill>
                  <a:srgbClr val="92D050"/>
                </a:solidFill>
              </a:rPr>
              <a:t>Sunnah</a:t>
            </a:r>
            <a:r>
              <a:rPr lang="en-US" sz="1600" b="1" u="sng" dirty="0">
                <a:solidFill>
                  <a:srgbClr val="92D050"/>
                </a:solidFill>
              </a:rPr>
              <a:t> </a:t>
            </a:r>
            <a:r>
              <a:rPr lang="en-US" sz="1600" dirty="0"/>
              <a:t>are the words and actions of Prophet Muhammad.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/>
              <a:t>Muslims are  required to observe the </a:t>
            </a:r>
            <a:r>
              <a:rPr lang="en-US" sz="1600" dirty="0">
                <a:hlinkClick r:id="rId8" tooltip="Five Pillars of Islam"/>
              </a:rPr>
              <a:t>Five Pillars of Islam</a:t>
            </a:r>
            <a:r>
              <a:rPr lang="en-US" sz="16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6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ZA" sz="1600" dirty="0"/>
              <a:t>                                                                                      </a:t>
            </a:r>
            <a:endParaRPr lang="en-US" sz="1600" dirty="0"/>
          </a:p>
        </p:txBody>
      </p:sp>
      <p:pic>
        <p:nvPicPr>
          <p:cNvPr id="5124" name="Picture 7" descr="cov07">
            <a:hlinkClick r:id="rId9"/>
            <a:extLst>
              <a:ext uri="{FF2B5EF4-FFF2-40B4-BE49-F238E27FC236}">
                <a16:creationId xmlns:a16="http://schemas.microsoft.com/office/drawing/2014/main" id="{002BBA86-446A-64B0-CEF9-704D4FFA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143500"/>
            <a:ext cx="15557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star and crescent symbol">
            <a:extLst>
              <a:ext uri="{FF2B5EF4-FFF2-40B4-BE49-F238E27FC236}">
                <a16:creationId xmlns:a16="http://schemas.microsoft.com/office/drawing/2014/main" id="{F84E5D9A-F1CF-5412-A037-ACBB8E7D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36575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arabic-allah">
            <a:extLst>
              <a:ext uri="{FF2B5EF4-FFF2-40B4-BE49-F238E27FC236}">
                <a16:creationId xmlns:a16="http://schemas.microsoft.com/office/drawing/2014/main" id="{B1E8A585-060C-495A-93B8-6D9B9098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B53CD-E230-D18C-C1B6-721744F42E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4C2926-6A90-4CA9-A14A-C4157210BF08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B35131-470A-9E18-5223-D8BA9AD9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C4D694-2BB9-4E95-B47D-BF24DAACAA5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90D0-CDBB-01A6-CBE0-D0BAFE9A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/>
              <a:t>The Five Pillars of Islam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78B5C-5C74-F099-D836-905657F27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Shahaadah</a:t>
            </a:r>
            <a:r>
              <a:rPr lang="en-US" dirty="0"/>
              <a:t> / </a:t>
            </a:r>
            <a:r>
              <a:rPr lang="en-US" dirty="0" err="1"/>
              <a:t>Testification</a:t>
            </a:r>
            <a:r>
              <a:rPr lang="en-US" dirty="0"/>
              <a:t> = Bearing witness to the unity of Allah</a:t>
            </a:r>
          </a:p>
          <a:p>
            <a:pPr>
              <a:defRPr/>
            </a:pPr>
            <a:r>
              <a:rPr lang="en-US" dirty="0" err="1"/>
              <a:t>Salaah</a:t>
            </a:r>
            <a:r>
              <a:rPr lang="en-US" dirty="0"/>
              <a:t> = Praying 5 times a day</a:t>
            </a:r>
          </a:p>
          <a:p>
            <a:pPr>
              <a:defRPr/>
            </a:pPr>
            <a:r>
              <a:rPr lang="en-US" dirty="0" err="1"/>
              <a:t>Zakaah</a:t>
            </a:r>
            <a:r>
              <a:rPr lang="en-US" dirty="0"/>
              <a:t> = Compulsory Charity</a:t>
            </a:r>
          </a:p>
          <a:p>
            <a:pPr>
              <a:defRPr/>
            </a:pPr>
            <a:r>
              <a:rPr lang="en-US" dirty="0" err="1"/>
              <a:t>Saum</a:t>
            </a:r>
            <a:r>
              <a:rPr lang="en-US" dirty="0"/>
              <a:t> = Fasting in </a:t>
            </a:r>
            <a:r>
              <a:rPr lang="en-US" dirty="0" err="1"/>
              <a:t>Ramadaan</a:t>
            </a:r>
            <a:endParaRPr lang="en-US" dirty="0"/>
          </a:p>
          <a:p>
            <a:pPr>
              <a:defRPr/>
            </a:pPr>
            <a:r>
              <a:rPr lang="en-US" dirty="0"/>
              <a:t>Hajj = Pilgrimage, at least once in your life-time if you can afford 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BCE9D-CE0C-438A-6603-84CBAF45C2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153C6E-52CE-4482-BB94-4DFD378C811C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D3C2CB-9037-4E15-CCCC-6E3CFD196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30941A-BEDA-4D1D-A8B3-CDF29E9962A1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4D81-CD98-BD34-1201-DBA529DE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1. The Kalimah/ Testification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62804-2A82-BA26-9010-A462EFA2C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  bear witness that there is no god but  Allah and that Muhammad is the Messenger of Allah.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EC4D6-44C3-C12C-D0C1-52F3B9BB9A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153C6E-52CE-4482-BB94-4DFD378C811C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C2F0F-8F59-8D0C-0049-D725A4FA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11582D-8CDE-4664-802A-3313EAF439A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7174" name="Picture 7">
            <a:extLst>
              <a:ext uri="{FF2B5EF4-FFF2-40B4-BE49-F238E27FC236}">
                <a16:creationId xmlns:a16="http://schemas.microsoft.com/office/drawing/2014/main" id="{89242C49-0F36-941F-E0CD-AD38B9A1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81338"/>
            <a:ext cx="47529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43B4-D335-CEF4-650E-8379DB18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SALAAH: Five times daily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AEB1A-886A-02F2-C9EB-2C6AE165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Muslims pray/</a:t>
            </a:r>
            <a:r>
              <a:rPr lang="en-US" dirty="0" err="1"/>
              <a:t>Salaah</a:t>
            </a:r>
            <a:r>
              <a:rPr lang="en-US" dirty="0"/>
              <a:t> 5 times a day.</a:t>
            </a:r>
          </a:p>
          <a:p>
            <a:pPr>
              <a:defRPr/>
            </a:pPr>
            <a:r>
              <a:rPr lang="en-US" dirty="0"/>
              <a:t>These prayers are compulsory; they must be done.</a:t>
            </a:r>
          </a:p>
          <a:p>
            <a:pPr>
              <a:defRPr/>
            </a:pPr>
            <a:r>
              <a:rPr lang="en-US" dirty="0"/>
              <a:t>Muslims face the </a:t>
            </a:r>
            <a:r>
              <a:rPr lang="en-US" dirty="0" err="1"/>
              <a:t>Kaabah</a:t>
            </a:r>
            <a:r>
              <a:rPr lang="en-US" dirty="0"/>
              <a:t> in </a:t>
            </a:r>
            <a:r>
              <a:rPr lang="en-US" dirty="0" err="1"/>
              <a:t>Makkah</a:t>
            </a:r>
            <a:r>
              <a:rPr lang="en-US" dirty="0"/>
              <a:t> when they pray/</a:t>
            </a:r>
            <a:r>
              <a:rPr lang="en-US" dirty="0" err="1"/>
              <a:t>Salaah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0277-0398-C0CC-3257-BA51D682DB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5624F7-D842-462E-BDEA-48BF82B24ABE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6A84E-0C6D-845F-43A6-D52EF1AA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003F09-F68F-48B7-A04E-5F328D81EEB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8198" name="Picture 11" descr="j0245659">
            <a:extLst>
              <a:ext uri="{FF2B5EF4-FFF2-40B4-BE49-F238E27FC236}">
                <a16:creationId xmlns:a16="http://schemas.microsoft.com/office/drawing/2014/main" id="{AFB22083-A15A-19F7-68A5-ECA81F2E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89363"/>
            <a:ext cx="2216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j0301046">
            <a:extLst>
              <a:ext uri="{FF2B5EF4-FFF2-40B4-BE49-F238E27FC236}">
                <a16:creationId xmlns:a16="http://schemas.microsoft.com/office/drawing/2014/main" id="{0E50E3CB-02DA-0EB4-92A9-78008B3A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92600"/>
            <a:ext cx="227965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F51C-2CA2-E7F1-B0C3-3FFD5E34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3. </a:t>
            </a:r>
            <a:r>
              <a:rPr lang="en-US" dirty="0" err="1"/>
              <a:t>Zakaah</a:t>
            </a:r>
            <a:r>
              <a:rPr lang="en-US" dirty="0"/>
              <a:t> – Charity for the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2426D-6ACD-C951-4004-24C9CF717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Zakaah</a:t>
            </a:r>
            <a:r>
              <a:rPr lang="en-US" dirty="0"/>
              <a:t> is a compulsory charity that Muslims give once a year.</a:t>
            </a:r>
          </a:p>
          <a:p>
            <a:pPr>
              <a:defRPr/>
            </a:pPr>
            <a:r>
              <a:rPr lang="en-US" dirty="0"/>
              <a:t>This should not be confused with other charities that can be given at any time.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2F2B7-5EC7-8D74-5152-EE619D745E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AAE7FD-5877-43B7-B937-CFFCA5D21D0E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C44D6-4E39-05AE-2FCD-8436B835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79C576-6596-4397-9499-A323B978FF1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9222" name="Picture 8" descr="cov_03">
            <a:hlinkClick r:id="rId4"/>
            <a:extLst>
              <a:ext uri="{FF2B5EF4-FFF2-40B4-BE49-F238E27FC236}">
                <a16:creationId xmlns:a16="http://schemas.microsoft.com/office/drawing/2014/main" id="{E91BE3D2-5B57-C2F1-32EB-018396F7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2952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cov_02">
            <a:hlinkClick r:id="rId6"/>
            <a:extLst>
              <a:ext uri="{FF2B5EF4-FFF2-40B4-BE49-F238E27FC236}">
                <a16:creationId xmlns:a16="http://schemas.microsoft.com/office/drawing/2014/main" id="{433B7C18-AA12-4D6F-DF6E-3F6189C22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56075"/>
            <a:ext cx="28479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BBF30-5FE4-CFC9-7E70-CC65D5F0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 SAUM: Fasting in Ramadaan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138A0-57C2-F8A3-0BE3-3B2BC27BB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Muslims fast from dawn to sunset during the Holy month of </a:t>
            </a:r>
            <a:r>
              <a:rPr lang="en-US" dirty="0" err="1"/>
              <a:t>Ramadaan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 err="1"/>
              <a:t>Ramadaan</a:t>
            </a:r>
            <a:r>
              <a:rPr lang="en-US" dirty="0"/>
              <a:t> is the 9</a:t>
            </a:r>
            <a:r>
              <a:rPr lang="en-US" baseline="30000" dirty="0"/>
              <a:t>th</a:t>
            </a:r>
            <a:r>
              <a:rPr lang="en-US" dirty="0"/>
              <a:t> month of the Muslim Calendar.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A81F5-5A19-3ECF-09EA-6D80BEB5C9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5624F7-D842-462E-BDEA-48BF82B24ABE}" type="datetime1">
              <a:rPr lang="en-US" smtClean="0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6AB26-9515-19DB-A988-5A61D434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999B1C-CE4C-4C33-ACEC-D4B9D2D696E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10246" name="Picture 13" descr="j0310326">
            <a:extLst>
              <a:ext uri="{FF2B5EF4-FFF2-40B4-BE49-F238E27FC236}">
                <a16:creationId xmlns:a16="http://schemas.microsoft.com/office/drawing/2014/main" id="{956F6127-3B89-3411-1C9C-A0B733F0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89375"/>
            <a:ext cx="28797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j0335494">
            <a:extLst>
              <a:ext uri="{FF2B5EF4-FFF2-40B4-BE49-F238E27FC236}">
                <a16:creationId xmlns:a16="http://schemas.microsoft.com/office/drawing/2014/main" id="{F9900930-44B2-FB86-4963-FF2FEB42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49638"/>
            <a:ext cx="23050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MCj04334500000[1]">
            <a:extLst>
              <a:ext uri="{FF2B5EF4-FFF2-40B4-BE49-F238E27FC236}">
                <a16:creationId xmlns:a16="http://schemas.microsoft.com/office/drawing/2014/main" id="{12E63CCF-B3CD-52C5-A6F4-3F21E366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76700"/>
            <a:ext cx="18415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F778-6D77-2848-EFD5-ADAD8360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Pilgrimage to </a:t>
            </a:r>
            <a:r>
              <a:rPr lang="en-US" u="sng" dirty="0" err="1"/>
              <a:t>Makkah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8774-5246-A0A3-2769-F6F4905B921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153C6E-52CE-4482-BB94-4DFD378C811C}" type="datetime1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CFD13-0276-C107-DE7B-0DAB243E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893A89-A24B-452D-BADB-E081E676084E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9A29418C-D3B1-A1FE-096C-564A28B3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1450"/>
            <a:ext cx="302418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j0309908">
            <a:extLst>
              <a:ext uri="{FF2B5EF4-FFF2-40B4-BE49-F238E27FC236}">
                <a16:creationId xmlns:a16="http://schemas.microsoft.com/office/drawing/2014/main" id="{D116A831-F12E-8373-559B-62D8558B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08388"/>
            <a:ext cx="30241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pic02">
            <a:extLst>
              <a:ext uri="{FF2B5EF4-FFF2-40B4-BE49-F238E27FC236}">
                <a16:creationId xmlns:a16="http://schemas.microsoft.com/office/drawing/2014/main" id="{14CE2CC0-23B9-1E2E-676E-981E4DA2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1412875"/>
            <a:ext cx="35718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12">
            <a:extLst>
              <a:ext uri="{FF2B5EF4-FFF2-40B4-BE49-F238E27FC236}">
                <a16:creationId xmlns:a16="http://schemas.microsoft.com/office/drawing/2014/main" id="{0BE78D57-4EF2-CD5E-09FC-9F741C25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5105400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>
                <a:solidFill>
                  <a:schemeClr val="accent1"/>
                </a:solidFill>
              </a:rPr>
              <a:t>Pilgrim in Ihraam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11273" name="Text Box 13">
            <a:extLst>
              <a:ext uri="{FF2B5EF4-FFF2-40B4-BE49-F238E27FC236}">
                <a16:creationId xmlns:a16="http://schemas.microsoft.com/office/drawing/2014/main" id="{96E673DD-0487-A127-40F4-4E185F12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00350"/>
            <a:ext cx="3521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/>
              <a:t>Al-Haram Shareef  in Makkah</a:t>
            </a:r>
            <a:endParaRPr lang="en-US" altLang="en-US"/>
          </a:p>
        </p:txBody>
      </p:sp>
      <p:sp>
        <p:nvSpPr>
          <p:cNvPr id="11274" name="Text Box 14">
            <a:extLst>
              <a:ext uri="{FF2B5EF4-FFF2-40B4-BE49-F238E27FC236}">
                <a16:creationId xmlns:a16="http://schemas.microsoft.com/office/drawing/2014/main" id="{AB9170B1-C6B7-2073-8E77-D6366B969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37200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ZA" altLang="en-US">
                <a:solidFill>
                  <a:schemeClr val="accent1"/>
                </a:solidFill>
              </a:rPr>
              <a:t>The Kaabah</a:t>
            </a:r>
            <a:endParaRPr lang="en-US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lus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Beam">
  <a:themeElements>
    <a:clrScheme name="Beam 3">
      <a:dk1>
        <a:srgbClr val="3F4873"/>
      </a:dk1>
      <a:lt1>
        <a:srgbClr val="FFFFFF"/>
      </a:lt1>
      <a:dk2>
        <a:srgbClr val="4F598D"/>
      </a:dk2>
      <a:lt2>
        <a:srgbClr val="CCECFF"/>
      </a:lt2>
      <a:accent1>
        <a:srgbClr val="0099CC"/>
      </a:accent1>
      <a:accent2>
        <a:srgbClr val="4C8470"/>
      </a:accent2>
      <a:accent3>
        <a:srgbClr val="B2B5C5"/>
      </a:accent3>
      <a:accent4>
        <a:srgbClr val="DADADA"/>
      </a:accent4>
      <a:accent5>
        <a:srgbClr val="AACAE2"/>
      </a:accent5>
      <a:accent6>
        <a:srgbClr val="447765"/>
      </a:accent6>
      <a:hlink>
        <a:srgbClr val="99CC00"/>
      </a:hlink>
      <a:folHlink>
        <a:srgbClr val="96A4C8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 6">
    <a:dk1>
      <a:srgbClr val="96B29E"/>
    </a:dk1>
    <a:lt1>
      <a:srgbClr val="FFFFFF"/>
    </a:lt1>
    <a:dk2>
      <a:srgbClr val="A5BDAC"/>
    </a:dk2>
    <a:lt2>
      <a:srgbClr val="FFFFCC"/>
    </a:lt2>
    <a:accent1>
      <a:srgbClr val="4E8880"/>
    </a:accent1>
    <a:accent2>
      <a:srgbClr val="2F71B9"/>
    </a:accent2>
    <a:accent3>
      <a:srgbClr val="CFDBD2"/>
    </a:accent3>
    <a:accent4>
      <a:srgbClr val="DADADA"/>
    </a:accent4>
    <a:accent5>
      <a:srgbClr val="B2C3C0"/>
    </a:accent5>
    <a:accent6>
      <a:srgbClr val="2A66A7"/>
    </a:accent6>
    <a:hlink>
      <a:srgbClr val="9DC0E7"/>
    </a:hlink>
    <a:folHlink>
      <a:srgbClr val="54CA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669</Words>
  <Application>Microsoft Office PowerPoint</Application>
  <PresentationFormat>On-screen Show (4:3)</PresentationFormat>
  <Paragraphs>140</Paragraphs>
  <Slides>19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Wingdings</vt:lpstr>
      <vt:lpstr>Calibri</vt:lpstr>
      <vt:lpstr>Broadway</vt:lpstr>
      <vt:lpstr>Beam</vt:lpstr>
      <vt:lpstr>GOOD MORNING GRADE 4B</vt:lpstr>
      <vt:lpstr>GRADE 4B Social Science=History Miss S. Abderoef</vt:lpstr>
      <vt:lpstr>What is Islam?</vt:lpstr>
      <vt:lpstr>The Five Pillars of Islam.</vt:lpstr>
      <vt:lpstr>1. The Kalimah/ Testification</vt:lpstr>
      <vt:lpstr>2. SALAAH: Five times daily Prayer</vt:lpstr>
      <vt:lpstr>3. Zakaah – Charity for the poor</vt:lpstr>
      <vt:lpstr>4. SAUM: Fasting in Ramadaan</vt:lpstr>
      <vt:lpstr>Pilgrimage to Makkah</vt:lpstr>
      <vt:lpstr>Muslim Festivals</vt:lpstr>
      <vt:lpstr>Festival of Sacrifice</vt:lpstr>
      <vt:lpstr>SYMBOLS OF ISLAM</vt:lpstr>
      <vt:lpstr>THE HOLY BOOK OF ISLAM </vt:lpstr>
      <vt:lpstr>THE LEADER OF ISLAM</vt:lpstr>
      <vt:lpstr>ISLAM’S PLACE OF WORSHIP</vt:lpstr>
      <vt:lpstr>FOLLOWERS OF ISLAM</vt:lpstr>
      <vt:lpstr>LETS REVISE </vt:lpstr>
      <vt:lpstr>LETS REVISE </vt:lpstr>
      <vt:lpstr>PowerPoint Presentation</vt:lpstr>
    </vt:vector>
  </TitlesOfParts>
  <Company>WCED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Science=History Different Religions</dc:title>
  <dc:creator>stud1</dc:creator>
  <cp:lastModifiedBy>Nayan GRIFFITHS</cp:lastModifiedBy>
  <cp:revision>72</cp:revision>
  <dcterms:created xsi:type="dcterms:W3CDTF">2007-10-02T13:47:18Z</dcterms:created>
  <dcterms:modified xsi:type="dcterms:W3CDTF">2023-03-21T15:28:31Z</dcterms:modified>
</cp:coreProperties>
</file>